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1264" r:id="rId2"/>
    <p:sldId id="1225" r:id="rId3"/>
    <p:sldId id="1265" r:id="rId4"/>
    <p:sldId id="1266" r:id="rId5"/>
    <p:sldId id="1267" r:id="rId6"/>
    <p:sldId id="1226" r:id="rId7"/>
    <p:sldId id="1227" r:id="rId8"/>
    <p:sldId id="1270" r:id="rId9"/>
    <p:sldId id="1228" r:id="rId10"/>
    <p:sldId id="1269" r:id="rId11"/>
    <p:sldId id="1268" r:id="rId12"/>
    <p:sldId id="1229" r:id="rId13"/>
    <p:sldId id="1230" r:id="rId14"/>
    <p:sldId id="1232" r:id="rId15"/>
    <p:sldId id="1233" r:id="rId16"/>
    <p:sldId id="1234" r:id="rId17"/>
    <p:sldId id="1236" r:id="rId18"/>
    <p:sldId id="1237" r:id="rId19"/>
    <p:sldId id="1238" r:id="rId20"/>
    <p:sldId id="1239" r:id="rId21"/>
  </p:sldIdLst>
  <p:sldSz cx="9144000" cy="6858000" type="screen4x3"/>
  <p:notesSz cx="9906000" cy="67945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E850"/>
    <a:srgbClr val="FF3300"/>
    <a:srgbClr val="FF99FF"/>
    <a:srgbClr val="85AEFF"/>
    <a:srgbClr val="FFFF00"/>
    <a:srgbClr val="FFFF5F"/>
    <a:srgbClr val="996633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84" autoAdjust="0"/>
    <p:restoredTop sz="93772" autoAdjust="0"/>
  </p:normalViewPr>
  <p:slideViewPr>
    <p:cSldViewPr snapToGrid="0" showGuides="1">
      <p:cViewPr varScale="1">
        <p:scale>
          <a:sx n="110" d="100"/>
          <a:sy n="110" d="100"/>
        </p:scale>
        <p:origin x="-1128" y="-96"/>
      </p:cViewPr>
      <p:guideLst>
        <p:guide orient="horz" pos="2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-768" y="-78"/>
      </p:cViewPr>
      <p:guideLst>
        <p:guide orient="horz" pos="2140"/>
        <p:guide pos="312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0CED0F6-98D8-480F-ABAB-28656046E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7550" y="511175"/>
            <a:ext cx="3395663" cy="2546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9213" y="3227388"/>
            <a:ext cx="7267575" cy="305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6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F70240F-1C23-4572-B244-598D3288E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823913" y="6643688"/>
            <a:ext cx="522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sz="1200">
                <a:solidFill>
                  <a:schemeClr val="bg1"/>
                </a:solidFill>
                <a:latin typeface="Arial" charset="0"/>
              </a:rPr>
              <a:t>SA-1</a:t>
            </a:r>
            <a:endParaRPr lang="en-US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850900"/>
            <a:ext cx="7678738" cy="1190625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14800" y="2514600"/>
            <a:ext cx="4437063" cy="31146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/>
              <a:t>Klicken Sie, um das Format des Untertitelmasters zu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31BC74-14E4-4709-A105-904F2E1CF906}" type="datetime1">
              <a:rPr lang="en-US"/>
              <a:pPr>
                <a:defRPr/>
              </a:pPr>
              <a:t>3/8/2012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Introduction to Mobile Robotics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0E6713-66F0-4371-A92B-8BBBA89C629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7A34B-0EBD-422F-9DC1-030C6B3AD8E3}" type="datetime1">
              <a:rPr lang="en-US"/>
              <a:pPr>
                <a:defRPr/>
              </a:pPr>
              <a:t>3/8/2012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66F36-755D-4438-9F00-7D798248F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9438" y="381000"/>
            <a:ext cx="2105025" cy="5724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167438" cy="5724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C620-CD35-4111-BF0C-8D2FD781DB72}" type="datetime1">
              <a:rPr lang="en-US"/>
              <a:pPr>
                <a:defRPr/>
              </a:pPr>
              <a:t>3/8/2012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BB6A3-6AB1-4D0D-A40A-102BD9005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381C2-2B82-433A-8050-CD74712FAD88}" type="datetime1">
              <a:rPr lang="en-US"/>
              <a:pPr>
                <a:defRPr/>
              </a:pPr>
              <a:t>3/8/2012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61B92-66ED-42F6-98B1-123F34162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74060-EBE8-447A-A829-9EE5B90AA26D}" type="datetime1">
              <a:rPr lang="en-US"/>
              <a:pPr>
                <a:defRPr/>
              </a:pPr>
              <a:t>3/8/2012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62B4F-4704-47CE-AE8C-E95321A0C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306513"/>
            <a:ext cx="4129087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2675" y="1306513"/>
            <a:ext cx="4129088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E3667-451C-4418-AF18-F50CBE8DC3DD}" type="datetime1">
              <a:rPr lang="en-US"/>
              <a:pPr>
                <a:defRPr/>
              </a:pPr>
              <a:t>3/8/2012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E460D-8B35-4207-BEBF-EB8AAEA3F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6DD49-8B48-4B04-9EDD-A0F80B482823}" type="datetime1">
              <a:rPr lang="en-US"/>
              <a:pPr>
                <a:defRPr/>
              </a:pPr>
              <a:t>3/8/2012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5F120-7156-4B4A-B2F2-CE4562353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C4713-B1FE-4619-8691-6443CFEB275E}" type="datetime1">
              <a:rPr lang="en-US"/>
              <a:pPr>
                <a:defRPr/>
              </a:pPr>
              <a:t>3/8/2012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6F05D-4A57-4631-9A52-82004A957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68510-B3E0-4013-BED5-A64B9FC6B1BE}" type="datetime1">
              <a:rPr lang="en-US"/>
              <a:pPr>
                <a:defRPr/>
              </a:pPr>
              <a:t>3/8/2012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E7A0A-B010-4969-8303-52D5CCE72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125C9-988B-481B-801D-4CD8DB472F40}" type="datetime1">
              <a:rPr lang="en-US"/>
              <a:pPr>
                <a:defRPr/>
              </a:pPr>
              <a:t>3/8/2012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225B9-C615-49A9-917E-9B7122E1C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1E5C0-92D2-400C-B6F2-34078602533B}" type="datetime1">
              <a:rPr lang="en-US"/>
              <a:pPr>
                <a:defRPr/>
              </a:pPr>
              <a:t>3/8/2012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D0D68-7CCC-4A08-81AB-A88FC0A03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42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enter title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306513"/>
            <a:ext cx="8410575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Level 1</a:t>
            </a:r>
            <a:endParaRPr lang="en-US" smtClean="0"/>
          </a:p>
          <a:p>
            <a:pPr lvl="1"/>
            <a:r>
              <a:rPr lang="de-DE" smtClean="0"/>
              <a:t>Level 2</a:t>
            </a:r>
            <a:endParaRPr lang="en-US" smtClean="0"/>
          </a:p>
          <a:p>
            <a:pPr lvl="2"/>
            <a:r>
              <a:rPr lang="de-DE" smtClean="0"/>
              <a:t>Level 3</a:t>
            </a:r>
            <a:endParaRPr lang="en-US" smtClean="0"/>
          </a:p>
          <a:p>
            <a:pPr lvl="3"/>
            <a:r>
              <a:rPr lang="de-DE" smtClean="0"/>
              <a:t>Level 4</a:t>
            </a:r>
            <a:endParaRPr lang="en-US" smtClean="0"/>
          </a:p>
          <a:p>
            <a:pPr lvl="4"/>
            <a:r>
              <a:rPr lang="de-DE" smtClean="0"/>
              <a:t>Level 5</a:t>
            </a:r>
            <a:endParaRPr lang="en-US" smtClean="0"/>
          </a:p>
        </p:txBody>
      </p:sp>
      <p:sp>
        <p:nvSpPr>
          <p:cNvPr id="452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44725" y="6276975"/>
            <a:ext cx="491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452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5263" y="6286500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fld id="{983FF2DC-DC2B-4C24-B20A-5B2636134649}" type="datetime1">
              <a:rPr lang="en-US"/>
              <a:pPr>
                <a:defRPr/>
              </a:pPr>
              <a:t>3/8/2012</a:t>
            </a:fld>
            <a:endParaRPr lang="en-US"/>
          </a:p>
        </p:txBody>
      </p:sp>
      <p:sp>
        <p:nvSpPr>
          <p:cNvPr id="452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5175" y="6286500"/>
            <a:ext cx="611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fld id="{2AA5D10B-A948-4A43-AEB8-59F4021BF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0.png"/><Relationship Id="rId4" Type="http://schemas.openxmlformats.org/officeDocument/2006/relationships/image" Target="../media/image4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707886"/>
          </a:xfrm>
        </p:spPr>
        <p:txBody>
          <a:bodyPr/>
          <a:lstStyle/>
          <a:p>
            <a:r>
              <a:rPr lang="en-US" cap="none" dirty="0" smtClean="0"/>
              <a:t>Unscented </a:t>
            </a:r>
            <a:r>
              <a:rPr lang="en-US" cap="none" dirty="0" err="1" smtClean="0"/>
              <a:t>Kalman</a:t>
            </a:r>
            <a:r>
              <a:rPr lang="en-US" cap="none" dirty="0" smtClean="0"/>
              <a:t> Filter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Unscented Transform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choose </a:t>
            </a:r>
            <a:r>
              <a:rPr lang="el-GR" sz="2800" dirty="0" smtClean="0">
                <a:latin typeface="Times New Roman"/>
                <a:cs typeface="Times New Roman"/>
              </a:rPr>
              <a:t>κ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l-GR" sz="2800" dirty="0" smtClean="0">
                <a:latin typeface="Times New Roman"/>
                <a:cs typeface="Times New Roman"/>
              </a:rPr>
              <a:t>≥</a:t>
            </a:r>
            <a:r>
              <a:rPr lang="en-US" sz="2800" dirty="0" smtClean="0">
                <a:latin typeface="Times New Roman"/>
                <a:cs typeface="Times New Roman"/>
              </a:rPr>
              <a:t> 0</a:t>
            </a:r>
            <a:r>
              <a:rPr lang="en-US" sz="2800" dirty="0" smtClean="0"/>
              <a:t> to guarantee a “reasonable” covariance matrix</a:t>
            </a:r>
          </a:p>
          <a:p>
            <a:pPr lvl="1"/>
            <a:r>
              <a:rPr lang="en-US" sz="2400" dirty="0" smtClean="0"/>
              <a:t>value is not critical, so choose </a:t>
            </a:r>
            <a:r>
              <a:rPr lang="el-GR" sz="2400" dirty="0" smtClean="0">
                <a:latin typeface="Times New Roman"/>
                <a:cs typeface="Times New Roman"/>
              </a:rPr>
              <a:t>κ</a:t>
            </a:r>
            <a:r>
              <a:rPr lang="en-US" sz="2400" dirty="0" smtClean="0">
                <a:latin typeface="Times New Roman"/>
                <a:cs typeface="Times New Roman"/>
              </a:rPr>
              <a:t> = 0</a:t>
            </a:r>
            <a:r>
              <a:rPr lang="en-US" sz="2400" dirty="0" smtClean="0"/>
              <a:t> by default</a:t>
            </a:r>
          </a:p>
          <a:p>
            <a:r>
              <a:rPr lang="en-US" sz="2800" dirty="0" smtClean="0"/>
              <a:t>choose </a:t>
            </a:r>
            <a:r>
              <a:rPr lang="en-US" sz="2800" dirty="0" smtClean="0">
                <a:latin typeface="Times New Roman"/>
                <a:cs typeface="Times New Roman"/>
              </a:rPr>
              <a:t>0 ≤ </a:t>
            </a:r>
            <a:r>
              <a:rPr lang="el-GR" sz="2800" dirty="0" smtClean="0">
                <a:latin typeface="Times New Roman"/>
                <a:cs typeface="Times New Roman"/>
              </a:rPr>
              <a:t>α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l-GR" sz="2800" dirty="0" smtClean="0">
                <a:latin typeface="Times New Roman"/>
                <a:cs typeface="Times New Roman"/>
              </a:rPr>
              <a:t>≤</a:t>
            </a:r>
            <a:r>
              <a:rPr lang="en-US" sz="2800" dirty="0" smtClean="0">
                <a:latin typeface="Times New Roman"/>
                <a:cs typeface="Times New Roman"/>
              </a:rPr>
              <a:t> 1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controls the spread of the sigma point distribution; should be small when nonlinearities are strong</a:t>
            </a:r>
          </a:p>
          <a:p>
            <a:r>
              <a:rPr lang="en-US" sz="2800" dirty="0" smtClean="0"/>
              <a:t>choose </a:t>
            </a:r>
            <a:r>
              <a:rPr lang="el-GR" sz="2800" dirty="0" smtClean="0">
                <a:latin typeface="Times New Roman"/>
                <a:cs typeface="Times New Roman"/>
              </a:rPr>
              <a:t>β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l-GR" sz="2800" dirty="0" smtClean="0">
                <a:latin typeface="Times New Roman"/>
                <a:cs typeface="Times New Roman"/>
              </a:rPr>
              <a:t>≥</a:t>
            </a:r>
            <a:r>
              <a:rPr lang="en-US" sz="2800" dirty="0" smtClean="0">
                <a:latin typeface="Times New Roman"/>
                <a:cs typeface="Times New Roman"/>
              </a:rPr>
              <a:t> 0</a:t>
            </a:r>
            <a:r>
              <a:rPr lang="en-US" sz="2800" dirty="0" smtClean="0"/>
              <a:t> </a:t>
            </a:r>
          </a:p>
          <a:p>
            <a:pPr lvl="1"/>
            <a:r>
              <a:rPr lang="el-GR" sz="2400" dirty="0" smtClean="0">
                <a:latin typeface="Times New Roman"/>
                <a:cs typeface="Times New Roman"/>
              </a:rPr>
              <a:t>β</a:t>
            </a:r>
            <a:r>
              <a:rPr lang="en-US" sz="2400" dirty="0" smtClean="0">
                <a:latin typeface="Times New Roman"/>
                <a:cs typeface="Times New Roman"/>
              </a:rPr>
              <a:t> = 2</a:t>
            </a:r>
            <a:r>
              <a:rPr lang="en-US" sz="2400" dirty="0" smtClean="0"/>
              <a:t> is optimal if distribution is Gaussian</a:t>
            </a:r>
            <a:endParaRPr lang="en-US" sz="2400" dirty="0"/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C86CCA-2E55-4D31-BDAD-05F88DAE588E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3009900" y="1175080"/>
          <a:ext cx="3124200" cy="645318"/>
        </p:xfrm>
        <a:graphic>
          <a:graphicData uri="http://schemas.openxmlformats.org/presentationml/2006/ole">
            <p:oleObj spid="_x0000_s68611" name="Equation" r:id="rId3" imgW="11048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C86CCA-2E55-4D31-BDAD-05F88DAE588E}" type="slidenum">
              <a:rPr lang="en-US"/>
              <a:pPr/>
              <a:t>11</a:t>
            </a:fld>
            <a:endParaRPr lang="en-US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Unscented Transform</a:t>
            </a:r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729943" y="2262236"/>
          <a:ext cx="1566863" cy="503238"/>
        </p:xfrm>
        <a:graphic>
          <a:graphicData uri="http://schemas.openxmlformats.org/presentationml/2006/ole">
            <p:oleObj spid="_x0000_s67587" name="Equation" r:id="rId3" imgW="711000" imgH="228600" progId="Equation.3">
              <p:embed/>
            </p:oleObj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720418" y="3370311"/>
          <a:ext cx="3405188" cy="1763713"/>
        </p:xfrm>
        <a:graphic>
          <a:graphicData uri="http://schemas.openxmlformats.org/presentationml/2006/ole">
            <p:oleObj spid="_x0000_s67588" name="Equation" r:id="rId4" imgW="1714320" imgH="888840" progId="Equation.3">
              <p:embed/>
            </p:oleObj>
          </a:graphicData>
        </a:graphic>
      </p:graphicFrame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621993" y="1832024"/>
            <a:ext cx="60309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120000"/>
            </a:pPr>
            <a:r>
              <a:rPr lang="en-US" sz="2000"/>
              <a:t>Pass sigma points through nonlinear function</a:t>
            </a:r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12468" y="2946449"/>
            <a:ext cx="60309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120000"/>
            </a:pPr>
            <a:r>
              <a:rPr lang="en-US" sz="2000"/>
              <a:t>Recover mean and covariance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9F95A1-21A3-4F44-8CD7-634D4CB963A4}" type="slidenum">
              <a:rPr lang="en-US"/>
              <a:pPr/>
              <a:t>12</a:t>
            </a:fld>
            <a:endParaRPr lang="en-US"/>
          </a:p>
        </p:txBody>
      </p:sp>
      <p:sp>
        <p:nvSpPr>
          <p:cNvPr id="7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17488"/>
            <a:ext cx="8532812" cy="6456362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r>
              <a:rPr lang="en-US" sz="2000" b="1" smtClean="0">
                <a:solidFill>
                  <a:schemeClr val="folHlink"/>
                </a:solidFill>
              </a:rPr>
              <a:t>UKF_localization </a:t>
            </a:r>
            <a:r>
              <a:rPr lang="en-US" sz="1800" smtClean="0"/>
              <a:t>( </a:t>
            </a:r>
            <a:r>
              <a:rPr lang="en-US" sz="1800" smtClean="0">
                <a:latin typeface="Symbol" pitchFamily="18" charset="2"/>
              </a:rPr>
              <a:t>m</a:t>
            </a:r>
            <a:r>
              <a:rPr lang="en-US" sz="1800" i="1" baseline="-25000" smtClean="0"/>
              <a:t>t-1</a:t>
            </a:r>
            <a:r>
              <a:rPr lang="en-US" sz="1800" i="1" smtClean="0"/>
              <a:t>,</a:t>
            </a:r>
            <a:r>
              <a:rPr lang="en-US" sz="1800" i="1" baseline="-25000" smtClean="0"/>
              <a:t> </a:t>
            </a:r>
            <a:r>
              <a:rPr lang="en-US" sz="1800" smtClean="0">
                <a:latin typeface="Symbol" pitchFamily="18" charset="2"/>
              </a:rPr>
              <a:t>S</a:t>
            </a:r>
            <a:r>
              <a:rPr lang="en-US" sz="1800" i="1" baseline="-25000" smtClean="0"/>
              <a:t>t-1</a:t>
            </a:r>
            <a:r>
              <a:rPr lang="en-US" sz="1800" i="1" smtClean="0"/>
              <a:t>, u</a:t>
            </a:r>
            <a:r>
              <a:rPr lang="en-US" sz="1800" i="1" baseline="-25000" smtClean="0"/>
              <a:t>t</a:t>
            </a:r>
            <a:r>
              <a:rPr lang="en-US" sz="1800" i="1" smtClean="0"/>
              <a:t>, z</a:t>
            </a:r>
            <a:r>
              <a:rPr lang="en-US" sz="1800" i="1" baseline="-25000" smtClean="0"/>
              <a:t>t</a:t>
            </a:r>
            <a:r>
              <a:rPr lang="en-US" sz="1800" i="1" smtClean="0"/>
              <a:t>,</a:t>
            </a:r>
            <a:r>
              <a:rPr lang="en-US" sz="1800" i="1" baseline="-25000" smtClean="0"/>
              <a:t> </a:t>
            </a:r>
            <a:r>
              <a:rPr lang="en-US" sz="1800" i="1" smtClean="0"/>
              <a:t>m</a:t>
            </a:r>
            <a:r>
              <a:rPr lang="en-US" sz="1800" smtClean="0"/>
              <a:t>):</a:t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r>
              <a:rPr lang="en-US" sz="1800" b="1" smtClean="0"/>
              <a:t>Prediction:</a:t>
            </a:r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endParaRPr lang="en-US" sz="1600" b="1" smtClean="0">
              <a:latin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endParaRPr lang="en-US" sz="1600" b="1" smtClean="0">
              <a:latin typeface="Symbol" pitchFamily="18" charset="2"/>
            </a:endParaRP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309688" y="1033463"/>
          <a:ext cx="3549650" cy="785812"/>
        </p:xfrm>
        <a:graphic>
          <a:graphicData uri="http://schemas.openxmlformats.org/presentationml/2006/ole">
            <p:oleObj spid="_x0000_s7170" name="Equation" r:id="rId3" imgW="2527200" imgH="558720" progId="Equation.3">
              <p:embed/>
            </p:oleObj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1082675" y="1876425"/>
          <a:ext cx="1373188" cy="679450"/>
        </p:xfrm>
        <a:graphic>
          <a:graphicData uri="http://schemas.openxmlformats.org/presentationml/2006/ole">
            <p:oleObj spid="_x0000_s7171" name="Equation" r:id="rId4" imgW="977760" imgH="482400" progId="Equation.3">
              <p:embed/>
            </p:oleObj>
          </a:graphicData>
        </a:graphic>
      </p:graphicFrame>
      <p:graphicFrame>
        <p:nvGraphicFramePr>
          <p:cNvPr id="7172" name="Object 5"/>
          <p:cNvGraphicFramePr>
            <a:graphicFrameLocks noChangeAspect="1"/>
          </p:cNvGraphicFramePr>
          <p:nvPr/>
        </p:nvGraphicFramePr>
        <p:xfrm>
          <a:off x="1033463" y="2638425"/>
          <a:ext cx="2528887" cy="374650"/>
        </p:xfrm>
        <a:graphic>
          <a:graphicData uri="http://schemas.openxmlformats.org/presentationml/2006/ole">
            <p:oleObj spid="_x0000_s7172" name="Equation" r:id="rId5" imgW="1714320" imgH="253800" progId="Equation.3">
              <p:embed/>
            </p:oleObj>
          </a:graphicData>
        </a:graphic>
      </p:graphicFrame>
      <p:graphicFrame>
        <p:nvGraphicFramePr>
          <p:cNvPr id="7173" name="Object 6"/>
          <p:cNvGraphicFramePr>
            <a:graphicFrameLocks noChangeAspect="1"/>
          </p:cNvGraphicFramePr>
          <p:nvPr/>
        </p:nvGraphicFramePr>
        <p:xfrm>
          <a:off x="1071563" y="3108325"/>
          <a:ext cx="2097087" cy="1047750"/>
        </p:xfrm>
        <a:graphic>
          <a:graphicData uri="http://schemas.openxmlformats.org/presentationml/2006/ole">
            <p:oleObj spid="_x0000_s7173" name="Equation" r:id="rId6" imgW="1422360" imgH="711000" progId="Equation.3">
              <p:embed/>
            </p:oleObj>
          </a:graphicData>
        </a:graphic>
      </p:graphicFrame>
      <p:graphicFrame>
        <p:nvGraphicFramePr>
          <p:cNvPr id="7174" name="Object 7"/>
          <p:cNvGraphicFramePr>
            <a:graphicFrameLocks noChangeAspect="1"/>
          </p:cNvGraphicFramePr>
          <p:nvPr/>
        </p:nvGraphicFramePr>
        <p:xfrm>
          <a:off x="1062038" y="4098925"/>
          <a:ext cx="4846637" cy="546100"/>
        </p:xfrm>
        <a:graphic>
          <a:graphicData uri="http://schemas.openxmlformats.org/presentationml/2006/ole">
            <p:oleObj spid="_x0000_s7174" name="Equation" r:id="rId7" imgW="2590560" imgH="291960" progId="Equation.3">
              <p:embed/>
            </p:oleObj>
          </a:graphicData>
        </a:graphic>
      </p:graphicFrame>
      <p:graphicFrame>
        <p:nvGraphicFramePr>
          <p:cNvPr id="7175" name="Object 8"/>
          <p:cNvGraphicFramePr>
            <a:graphicFrameLocks noChangeAspect="1"/>
          </p:cNvGraphicFramePr>
          <p:nvPr/>
        </p:nvGraphicFramePr>
        <p:xfrm>
          <a:off x="1068388" y="4670425"/>
          <a:ext cx="2376487" cy="450850"/>
        </p:xfrm>
        <a:graphic>
          <a:graphicData uri="http://schemas.openxmlformats.org/presentationml/2006/ole">
            <p:oleObj spid="_x0000_s7175" name="Equation" r:id="rId8" imgW="1269720" imgH="241200" progId="Equation.3">
              <p:embed/>
            </p:oleObj>
          </a:graphicData>
        </a:graphic>
      </p:graphicFrame>
      <p:graphicFrame>
        <p:nvGraphicFramePr>
          <p:cNvPr id="7176" name="Object 9"/>
          <p:cNvGraphicFramePr>
            <a:graphicFrameLocks noChangeAspect="1"/>
          </p:cNvGraphicFramePr>
          <p:nvPr/>
        </p:nvGraphicFramePr>
        <p:xfrm>
          <a:off x="1071563" y="5983288"/>
          <a:ext cx="3859212" cy="855662"/>
        </p:xfrm>
        <a:graphic>
          <a:graphicData uri="http://schemas.openxmlformats.org/presentationml/2006/ole">
            <p:oleObj spid="_x0000_s7176" name="Equation" r:id="rId9" imgW="1942920" imgH="431640" progId="Equation.3">
              <p:embed/>
            </p:oleObj>
          </a:graphicData>
        </a:graphic>
      </p:graphicFrame>
      <p:graphicFrame>
        <p:nvGraphicFramePr>
          <p:cNvPr id="7177" name="Object 10"/>
          <p:cNvGraphicFramePr>
            <a:graphicFrameLocks noChangeAspect="1"/>
          </p:cNvGraphicFramePr>
          <p:nvPr/>
        </p:nvGraphicFramePr>
        <p:xfrm>
          <a:off x="1095375" y="5148263"/>
          <a:ext cx="1866900" cy="857250"/>
        </p:xfrm>
        <a:graphic>
          <a:graphicData uri="http://schemas.openxmlformats.org/presentationml/2006/ole">
            <p:oleObj spid="_x0000_s7177" name="Equation" r:id="rId10" imgW="939600" imgH="431640" progId="Equation.3">
              <p:embed/>
            </p:oleObj>
          </a:graphicData>
        </a:graphic>
      </p:graphicFrame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5441950" y="1165225"/>
            <a:ext cx="17922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Motion noise</a:t>
            </a:r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5441950" y="1984375"/>
            <a:ext cx="2667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Measurement noise</a:t>
            </a:r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5441950" y="2527300"/>
            <a:ext cx="31686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Augmented state mean</a:t>
            </a:r>
          </a:p>
        </p:txBody>
      </p:sp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5441950" y="3336925"/>
            <a:ext cx="30956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Augmented covariance</a:t>
            </a:r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5461000" y="4175125"/>
            <a:ext cx="34496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                  </a:t>
            </a:r>
            <a:r>
              <a:rPr lang="en-US" sz="2000">
                <a:solidFill>
                  <a:schemeClr val="folHlink"/>
                </a:solidFill>
              </a:rPr>
              <a:t>Sigma points</a:t>
            </a:r>
          </a:p>
        </p:txBody>
      </p:sp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5470525" y="4641850"/>
            <a:ext cx="34845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Prediction of sigma points</a:t>
            </a:r>
          </a:p>
        </p:txBody>
      </p:sp>
      <p:sp>
        <p:nvSpPr>
          <p:cNvPr id="7186" name="Text Box 17"/>
          <p:cNvSpPr txBox="1">
            <a:spLocks noChangeArrowheads="1"/>
          </p:cNvSpPr>
          <p:nvPr/>
        </p:nvSpPr>
        <p:spPr bwMode="auto">
          <a:xfrm>
            <a:off x="5470525" y="5337175"/>
            <a:ext cx="21653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Predicted mean</a:t>
            </a:r>
          </a:p>
        </p:txBody>
      </p:sp>
      <p:sp>
        <p:nvSpPr>
          <p:cNvPr id="7187" name="Text Box 18"/>
          <p:cNvSpPr txBox="1">
            <a:spLocks noChangeArrowheads="1"/>
          </p:cNvSpPr>
          <p:nvPr/>
        </p:nvSpPr>
        <p:spPr bwMode="auto">
          <a:xfrm>
            <a:off x="5470525" y="6156325"/>
            <a:ext cx="28162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Predicted covariance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306BBD-B767-4352-8D49-2F7751A791B1}" type="slidenum">
              <a:rPr lang="en-US"/>
              <a:pPr/>
              <a:t>13</a:t>
            </a:fld>
            <a:endParaRPr lang="en-US"/>
          </a:p>
        </p:txBody>
      </p:sp>
      <p:sp>
        <p:nvSpPr>
          <p:cNvPr id="8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17488"/>
            <a:ext cx="8532812" cy="6456362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r>
              <a:rPr lang="en-US" sz="2000" b="1" smtClean="0">
                <a:solidFill>
                  <a:schemeClr val="folHlink"/>
                </a:solidFill>
              </a:rPr>
              <a:t>UKF_localization </a:t>
            </a:r>
            <a:r>
              <a:rPr lang="en-US" sz="1800" smtClean="0"/>
              <a:t>( </a:t>
            </a:r>
            <a:r>
              <a:rPr lang="en-US" sz="1800" smtClean="0">
                <a:latin typeface="Symbol" pitchFamily="18" charset="2"/>
              </a:rPr>
              <a:t>m</a:t>
            </a:r>
            <a:r>
              <a:rPr lang="en-US" sz="1800" i="1" baseline="-25000" smtClean="0"/>
              <a:t>t-1</a:t>
            </a:r>
            <a:r>
              <a:rPr lang="en-US" sz="1800" i="1" smtClean="0"/>
              <a:t>,</a:t>
            </a:r>
            <a:r>
              <a:rPr lang="en-US" sz="1800" i="1" baseline="-25000" smtClean="0"/>
              <a:t> </a:t>
            </a:r>
            <a:r>
              <a:rPr lang="en-US" sz="1800" smtClean="0">
                <a:latin typeface="Symbol" pitchFamily="18" charset="2"/>
              </a:rPr>
              <a:t>S</a:t>
            </a:r>
            <a:r>
              <a:rPr lang="en-US" sz="1800" i="1" baseline="-25000" smtClean="0"/>
              <a:t>t-1</a:t>
            </a:r>
            <a:r>
              <a:rPr lang="en-US" sz="1800" i="1" smtClean="0"/>
              <a:t>, u</a:t>
            </a:r>
            <a:r>
              <a:rPr lang="en-US" sz="1800" i="1" baseline="-25000" smtClean="0"/>
              <a:t>t</a:t>
            </a:r>
            <a:r>
              <a:rPr lang="en-US" sz="1800" i="1" smtClean="0"/>
              <a:t>, z</a:t>
            </a:r>
            <a:r>
              <a:rPr lang="en-US" sz="1800" i="1" baseline="-25000" smtClean="0"/>
              <a:t>t</a:t>
            </a:r>
            <a:r>
              <a:rPr lang="en-US" sz="1800" i="1" smtClean="0"/>
              <a:t>,</a:t>
            </a:r>
            <a:r>
              <a:rPr lang="en-US" sz="1800" i="1" baseline="-25000" smtClean="0"/>
              <a:t> </a:t>
            </a:r>
            <a:r>
              <a:rPr lang="en-US" sz="1800" i="1" smtClean="0"/>
              <a:t>m</a:t>
            </a:r>
            <a:r>
              <a:rPr lang="en-US" sz="1800" smtClean="0"/>
              <a:t>):</a:t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r>
              <a:rPr lang="en-US" sz="1800" b="1" smtClean="0"/>
              <a:t>Correction:</a:t>
            </a:r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endParaRPr lang="en-US" sz="1600" b="1" smtClean="0">
              <a:latin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endParaRPr lang="en-US" sz="1600" b="1" smtClean="0">
              <a:latin typeface="Symbol" pitchFamily="18" charset="2"/>
            </a:endParaRP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819150" y="1155700"/>
          <a:ext cx="1854200" cy="450850"/>
        </p:xfrm>
        <a:graphic>
          <a:graphicData uri="http://schemas.openxmlformats.org/presentationml/2006/ole">
            <p:oleObj spid="_x0000_s8194" name="Equation" r:id="rId3" imgW="990360" imgH="241200" progId="Equation.3">
              <p:embed/>
            </p:oleObj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819150" y="1766888"/>
          <a:ext cx="1817688" cy="857250"/>
        </p:xfrm>
        <a:graphic>
          <a:graphicData uri="http://schemas.openxmlformats.org/presentationml/2006/ole">
            <p:oleObj spid="_x0000_s8195" name="Equation" r:id="rId4" imgW="914400" imgH="431640" progId="Equation.3">
              <p:embed/>
            </p:oleObj>
          </a:graphicData>
        </a:graphic>
      </p:graphicFrame>
      <p:sp>
        <p:nvSpPr>
          <p:cNvPr id="8203" name="Text Box 5"/>
          <p:cNvSpPr txBox="1">
            <a:spLocks noChangeArrowheads="1"/>
          </p:cNvSpPr>
          <p:nvPr/>
        </p:nvSpPr>
        <p:spPr bwMode="auto">
          <a:xfrm>
            <a:off x="5041900" y="1165225"/>
            <a:ext cx="3624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Measurement sigma points</a:t>
            </a:r>
          </a:p>
        </p:txBody>
      </p:sp>
      <p:sp>
        <p:nvSpPr>
          <p:cNvPr id="8204" name="Text Box 6"/>
          <p:cNvSpPr txBox="1">
            <a:spLocks noChangeArrowheads="1"/>
          </p:cNvSpPr>
          <p:nvPr/>
        </p:nvSpPr>
        <p:spPr bwMode="auto">
          <a:xfrm>
            <a:off x="5060950" y="1955800"/>
            <a:ext cx="40147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Predicted measurement mean</a:t>
            </a:r>
          </a:p>
        </p:txBody>
      </p:sp>
      <p:sp>
        <p:nvSpPr>
          <p:cNvPr id="8205" name="Text Box 7"/>
          <p:cNvSpPr txBox="1">
            <a:spLocks noChangeArrowheads="1"/>
          </p:cNvSpPr>
          <p:nvPr/>
        </p:nvSpPr>
        <p:spPr bwMode="auto">
          <a:xfrm>
            <a:off x="5041900" y="2813050"/>
            <a:ext cx="4146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Pred. measurement covariance</a:t>
            </a:r>
          </a:p>
        </p:txBody>
      </p:sp>
      <p:sp>
        <p:nvSpPr>
          <p:cNvPr id="8206" name="Text Box 8"/>
          <p:cNvSpPr txBox="1">
            <a:spLocks noChangeArrowheads="1"/>
          </p:cNvSpPr>
          <p:nvPr/>
        </p:nvSpPr>
        <p:spPr bwMode="auto">
          <a:xfrm>
            <a:off x="5041900" y="3736975"/>
            <a:ext cx="23653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Cross-covariance</a:t>
            </a:r>
          </a:p>
        </p:txBody>
      </p:sp>
      <p:sp>
        <p:nvSpPr>
          <p:cNvPr id="8207" name="Text Box 9"/>
          <p:cNvSpPr txBox="1">
            <a:spLocks noChangeArrowheads="1"/>
          </p:cNvSpPr>
          <p:nvPr/>
        </p:nvSpPr>
        <p:spPr bwMode="auto">
          <a:xfrm>
            <a:off x="5070475" y="4641850"/>
            <a:ext cx="17732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Kalman gain</a:t>
            </a:r>
          </a:p>
        </p:txBody>
      </p:sp>
      <p:sp>
        <p:nvSpPr>
          <p:cNvPr id="8208" name="Text Box 10"/>
          <p:cNvSpPr txBox="1">
            <a:spLocks noChangeArrowheads="1"/>
          </p:cNvSpPr>
          <p:nvPr/>
        </p:nvSpPr>
        <p:spPr bwMode="auto">
          <a:xfrm>
            <a:off x="5070475" y="5337175"/>
            <a:ext cx="20494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Updated mean</a:t>
            </a:r>
          </a:p>
        </p:txBody>
      </p:sp>
      <p:sp>
        <p:nvSpPr>
          <p:cNvPr id="8209" name="Text Box 11"/>
          <p:cNvSpPr txBox="1">
            <a:spLocks noChangeArrowheads="1"/>
          </p:cNvSpPr>
          <p:nvPr/>
        </p:nvSpPr>
        <p:spPr bwMode="auto">
          <a:xfrm>
            <a:off x="5070475" y="6156325"/>
            <a:ext cx="27003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Updated covariance</a:t>
            </a:r>
          </a:p>
        </p:txBody>
      </p:sp>
      <p:graphicFrame>
        <p:nvGraphicFramePr>
          <p:cNvPr id="8196" name="Object 12"/>
          <p:cNvGraphicFramePr>
            <a:graphicFrameLocks noChangeAspect="1"/>
          </p:cNvGraphicFramePr>
          <p:nvPr/>
        </p:nvGraphicFramePr>
        <p:xfrm>
          <a:off x="819150" y="2652713"/>
          <a:ext cx="3711575" cy="857250"/>
        </p:xfrm>
        <a:graphic>
          <a:graphicData uri="http://schemas.openxmlformats.org/presentationml/2006/ole">
            <p:oleObj spid="_x0000_s8196" name="Equation" r:id="rId5" imgW="1866600" imgH="431640" progId="Equation.3">
              <p:embed/>
            </p:oleObj>
          </a:graphicData>
        </a:graphic>
      </p:graphicFrame>
      <p:graphicFrame>
        <p:nvGraphicFramePr>
          <p:cNvPr id="8197" name="Object 13"/>
          <p:cNvGraphicFramePr>
            <a:graphicFrameLocks noChangeAspect="1"/>
          </p:cNvGraphicFramePr>
          <p:nvPr/>
        </p:nvGraphicFramePr>
        <p:xfrm>
          <a:off x="819150" y="3548063"/>
          <a:ext cx="3940175" cy="857250"/>
        </p:xfrm>
        <a:graphic>
          <a:graphicData uri="http://schemas.openxmlformats.org/presentationml/2006/ole">
            <p:oleObj spid="_x0000_s8197" name="Equation" r:id="rId6" imgW="1981080" imgH="431640" progId="Equation.3">
              <p:embed/>
            </p:oleObj>
          </a:graphicData>
        </a:graphic>
      </p:graphicFrame>
      <p:graphicFrame>
        <p:nvGraphicFramePr>
          <p:cNvPr id="8198" name="Object 14"/>
          <p:cNvGraphicFramePr>
            <a:graphicFrameLocks noChangeAspect="1"/>
          </p:cNvGraphicFramePr>
          <p:nvPr/>
        </p:nvGraphicFramePr>
        <p:xfrm>
          <a:off x="819150" y="4591050"/>
          <a:ext cx="1887538" cy="598488"/>
        </p:xfrm>
        <a:graphic>
          <a:graphicData uri="http://schemas.openxmlformats.org/presentationml/2006/ole">
            <p:oleObj spid="_x0000_s8198" name="Equation" r:id="rId7" imgW="799920" imgH="253800" progId="Equation.3">
              <p:embed/>
            </p:oleObj>
          </a:graphicData>
        </a:graphic>
      </p:graphicFrame>
      <p:graphicFrame>
        <p:nvGraphicFramePr>
          <p:cNvPr id="8199" name="Object 15"/>
          <p:cNvGraphicFramePr>
            <a:graphicFrameLocks noChangeAspect="1"/>
          </p:cNvGraphicFramePr>
          <p:nvPr/>
        </p:nvGraphicFramePr>
        <p:xfrm>
          <a:off x="819150" y="5303838"/>
          <a:ext cx="2965450" cy="538162"/>
        </p:xfrm>
        <a:graphic>
          <a:graphicData uri="http://schemas.openxmlformats.org/presentationml/2006/ole">
            <p:oleObj spid="_x0000_s8199" name="Equation" r:id="rId8" imgW="1257120" imgH="228600" progId="Equation.3">
              <p:embed/>
            </p:oleObj>
          </a:graphicData>
        </a:graphic>
      </p:graphicFrame>
      <p:graphicFrame>
        <p:nvGraphicFramePr>
          <p:cNvPr id="8200" name="Object 16"/>
          <p:cNvGraphicFramePr>
            <a:graphicFrameLocks noChangeAspect="1"/>
          </p:cNvGraphicFramePr>
          <p:nvPr/>
        </p:nvGraphicFramePr>
        <p:xfrm>
          <a:off x="819150" y="6029325"/>
          <a:ext cx="2546350" cy="598488"/>
        </p:xfrm>
        <a:graphic>
          <a:graphicData uri="http://schemas.openxmlformats.org/presentationml/2006/ole">
            <p:oleObj spid="_x0000_s8200" name="Equation" r:id="rId9" imgW="10792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40A9F4-5A77-4D09-9DB4-516D52918A28}" type="slidenum">
              <a:rPr lang="en-US"/>
              <a:pPr/>
              <a:t>14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UKF Prediction Step</a:t>
            </a:r>
          </a:p>
        </p:txBody>
      </p:sp>
      <p:pic>
        <p:nvPicPr>
          <p:cNvPr id="31748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250" y="960438"/>
            <a:ext cx="3440113" cy="276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94275" y="960438"/>
            <a:ext cx="34417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5" descr="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3250" y="3921125"/>
            <a:ext cx="34417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6" descr="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94275" y="3921125"/>
            <a:ext cx="3440113" cy="276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962CF7-626F-46C4-8AE0-7A685A8A4383}" type="slidenum">
              <a:rPr lang="en-US"/>
              <a:pPr/>
              <a:t>15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UKF Observation Prediction Step</a:t>
            </a:r>
          </a:p>
        </p:txBody>
      </p:sp>
      <p:pic>
        <p:nvPicPr>
          <p:cNvPr id="32772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3950" y="1019175"/>
            <a:ext cx="34385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" y="1019175"/>
            <a:ext cx="3397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5" descr="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" y="4000500"/>
            <a:ext cx="3397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6" descr="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3950" y="4000500"/>
            <a:ext cx="34385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884FEA-472B-4F21-9935-95AACD03617E}" type="slidenum">
              <a:rPr lang="en-US"/>
              <a:pPr/>
              <a:t>16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UKF Correction Step</a:t>
            </a:r>
          </a:p>
        </p:txBody>
      </p:sp>
      <p:pic>
        <p:nvPicPr>
          <p:cNvPr id="33796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0175" y="1000125"/>
            <a:ext cx="3397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0" y="1000125"/>
            <a:ext cx="34385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5" descr="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0175" y="3952875"/>
            <a:ext cx="3397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6" descr="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050" y="3952875"/>
            <a:ext cx="34385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74429F-F5AE-46A9-9728-4A79F48BE6D5}" type="slidenum">
              <a:rPr lang="en-US"/>
              <a:pPr/>
              <a:t>17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Estimation Sequence</a:t>
            </a:r>
          </a:p>
        </p:txBody>
      </p:sp>
      <p:pic>
        <p:nvPicPr>
          <p:cNvPr id="35844" name="Picture 3" descr="ukf-10-p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2305050"/>
            <a:ext cx="2693988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4" descr="ekf-10-path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975" y="2305050"/>
            <a:ext cx="2693988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5" descr="pf-10-pat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9450" y="2305050"/>
            <a:ext cx="2693988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7" name="Text Box 6"/>
          <p:cNvSpPr txBox="1">
            <a:spLocks noChangeArrowheads="1"/>
          </p:cNvSpPr>
          <p:nvPr/>
        </p:nvSpPr>
        <p:spPr bwMode="auto">
          <a:xfrm>
            <a:off x="1222375" y="4835525"/>
            <a:ext cx="7132638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/>
              <a:t>EKF                    PF                    UKF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4254BF-FEFC-4931-92A1-1579B897CBBD}" type="slidenum">
              <a:rPr lang="en-US"/>
              <a:pPr/>
              <a:t>18</a:t>
            </a:fld>
            <a:endParaRPr lang="en-US"/>
          </a:p>
        </p:txBody>
      </p:sp>
      <p:pic>
        <p:nvPicPr>
          <p:cNvPr id="1283074" name="Picture 2" descr="pf-10-p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0150" y="1620838"/>
            <a:ext cx="3921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3075" name="Picture 3" descr="pf-10-p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" y="1620838"/>
            <a:ext cx="3921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Rectangle 4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Estimation Sequence</a:t>
            </a:r>
          </a:p>
        </p:txBody>
      </p:sp>
      <p:pic>
        <p:nvPicPr>
          <p:cNvPr id="1283077" name="Picture 5" descr="ukf-10-pat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0150" y="1620838"/>
            <a:ext cx="3921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3078" name="Picture 6" descr="ekf-10-path-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0975" y="1620838"/>
            <a:ext cx="3921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1984375" y="4835525"/>
            <a:ext cx="5710238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/>
              <a:t>EKF                                UKF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F57E81-8E5B-4C01-BA67-72866E72377D}" type="slidenum">
              <a:rPr lang="en-US"/>
              <a:pPr/>
              <a:t>19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Prediction Quality</a:t>
            </a:r>
          </a:p>
        </p:txBody>
      </p:sp>
      <p:pic>
        <p:nvPicPr>
          <p:cNvPr id="37892" name="Picture 3" descr="ukf-predic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2963" y="1898650"/>
            <a:ext cx="4325937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4" descr="ekf-predictio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9125"/>
            <a:ext cx="4325938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1927225" y="5445125"/>
            <a:ext cx="55848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/>
              <a:t>EKF                               UKF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86177" y="1078303"/>
            <a:ext cx="4371646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velocity_motion_model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AD85A9-FB52-4EF2-944C-BD66BBBDDCD3}" type="slidenum">
              <a:rPr lang="en-US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325"/>
            <a:ext cx="8424863" cy="1190625"/>
          </a:xfrm>
        </p:spPr>
        <p:txBody>
          <a:bodyPr/>
          <a:lstStyle/>
          <a:p>
            <a:pPr eaLnBrk="1" hangingPunct="1"/>
            <a:r>
              <a:rPr lang="en-US" smtClean="0"/>
              <a:t>Linearization via Unscented Transform</a:t>
            </a:r>
          </a:p>
        </p:txBody>
      </p:sp>
      <p:pic>
        <p:nvPicPr>
          <p:cNvPr id="28676" name="Picture 3" descr="ukf-l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4" descr="ekf-lin-ou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75" y="1301750"/>
            <a:ext cx="1820863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7D6363-7406-4B91-958D-B98B1751FD97}" type="slidenum">
              <a:rPr lang="en-US"/>
              <a:pPr/>
              <a:t>20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UKF Summary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36688"/>
            <a:ext cx="8410575" cy="4783137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Highly efficient</a:t>
            </a:r>
            <a:r>
              <a:rPr lang="en-US" smtClean="0"/>
              <a:t>: Same complexity as EKF, with a constant factor slower in typical practical applications 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Better linearization than EKF</a:t>
            </a:r>
            <a:r>
              <a:rPr lang="en-US" smtClean="0"/>
              <a:t>: Accurate in first two terms of Taylor expansion (EKF only first term)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Derivative-free</a:t>
            </a:r>
            <a:r>
              <a:rPr lang="en-US" smtClean="0"/>
              <a:t>: No Jacobians needed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Still not optimal</a:t>
            </a:r>
            <a:r>
              <a:rPr lang="en-US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Unscented Transform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intuition: it should be easier to approximate a given distribution than it is to approximate an arbitrary non-linear function</a:t>
            </a:r>
          </a:p>
          <a:p>
            <a:pPr lvl="1"/>
            <a:r>
              <a:rPr lang="en-US" sz="2400" dirty="0" smtClean="0"/>
              <a:t>it is easy to transform a point through a non-linear function</a:t>
            </a:r>
          </a:p>
          <a:p>
            <a:pPr lvl="1"/>
            <a:r>
              <a:rPr lang="en-US" sz="2400" dirty="0" smtClean="0"/>
              <a:t>use a set of points that capture the mean and covariance of the distribution, transform the points through the non-linear function, then compute the (weighted) mean and covariance of the transformed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Unscented Transform</a:t>
            </a:r>
            <a:endParaRPr lang="en-US" dirty="0"/>
          </a:p>
        </p:txBody>
      </p:sp>
      <p:pic>
        <p:nvPicPr>
          <p:cNvPr id="5" name="Content Placeholder 4" descr="fx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0" y="1211263"/>
            <a:ext cx="3657600" cy="2743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 descr="x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3895725"/>
            <a:ext cx="3657600" cy="2743200"/>
          </a:xfrm>
          <a:prstGeom prst="rect">
            <a:avLst/>
          </a:prstGeom>
        </p:spPr>
      </p:pic>
      <p:pic>
        <p:nvPicPr>
          <p:cNvPr id="7" name="Picture 6" descr="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1219200"/>
            <a:ext cx="3657600" cy="2743200"/>
          </a:xfrm>
          <a:prstGeom prst="rect">
            <a:avLst/>
          </a:prstGeom>
        </p:spPr>
      </p:pic>
      <p:graphicFrame>
        <p:nvGraphicFramePr>
          <p:cNvPr id="65538" name="Object 5"/>
          <p:cNvGraphicFramePr>
            <a:graphicFrameLocks noChangeAspect="1"/>
          </p:cNvGraphicFramePr>
          <p:nvPr/>
        </p:nvGraphicFramePr>
        <p:xfrm>
          <a:off x="7073900" y="2239963"/>
          <a:ext cx="1903413" cy="531812"/>
        </p:xfrm>
        <a:graphic>
          <a:graphicData uri="http://schemas.openxmlformats.org/presentationml/2006/ole">
            <p:oleObj spid="_x0000_s65538" name="Equation" r:id="rId6" imgW="863280" imgH="241200" progId="Equation.3">
              <p:embed/>
            </p:oleObj>
          </a:graphicData>
        </a:graphic>
      </p:graphicFrame>
      <p:graphicFrame>
        <p:nvGraphicFramePr>
          <p:cNvPr id="65539" name="Object 5"/>
          <p:cNvGraphicFramePr>
            <a:graphicFrameLocks noChangeAspect="1"/>
          </p:cNvGraphicFramePr>
          <p:nvPr/>
        </p:nvGraphicFramePr>
        <p:xfrm>
          <a:off x="7289800" y="5024438"/>
          <a:ext cx="1566863" cy="447675"/>
        </p:xfrm>
        <a:graphic>
          <a:graphicData uri="http://schemas.openxmlformats.org/presentationml/2006/ole">
            <p:oleObj spid="_x0000_s65539" name="Equation" r:id="rId7" imgW="711000" imgH="203040" progId="Equation.3">
              <p:embed/>
            </p:oleObj>
          </a:graphicData>
        </a:graphic>
      </p:graphicFrame>
      <p:sp>
        <p:nvSpPr>
          <p:cNvPr id="10" name="Curved Right Arrow 9"/>
          <p:cNvSpPr/>
          <p:nvPr/>
        </p:nvSpPr>
        <p:spPr bwMode="auto">
          <a:xfrm flipH="1" flipV="1">
            <a:off x="8153400" y="3124200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Curved Right Arrow 10"/>
          <p:cNvSpPr/>
          <p:nvPr/>
        </p:nvSpPr>
        <p:spPr bwMode="auto">
          <a:xfrm rot="16200000" flipH="1" flipV="1">
            <a:off x="4357687" y="1452562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Unscented Transform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Picture 5" descr="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895725"/>
            <a:ext cx="3657600" cy="2743200"/>
          </a:xfrm>
          <a:prstGeom prst="rect">
            <a:avLst/>
          </a:prstGeom>
        </p:spPr>
      </p:pic>
      <p:graphicFrame>
        <p:nvGraphicFramePr>
          <p:cNvPr id="65539" name="Object 5"/>
          <p:cNvGraphicFramePr>
            <a:graphicFrameLocks noChangeAspect="1"/>
          </p:cNvGraphicFramePr>
          <p:nvPr/>
        </p:nvGraphicFramePr>
        <p:xfrm>
          <a:off x="7289800" y="5024438"/>
          <a:ext cx="1566863" cy="447675"/>
        </p:xfrm>
        <a:graphic>
          <a:graphicData uri="http://schemas.openxmlformats.org/presentationml/2006/ole">
            <p:oleObj spid="_x0000_s66563" name="Equation" r:id="rId4" imgW="711000" imgH="203040" progId="Equation.3">
              <p:embed/>
            </p:oleObj>
          </a:graphicData>
        </a:graphic>
      </p:graphicFrame>
      <p:pic>
        <p:nvPicPr>
          <p:cNvPr id="12" name="Picture 11" descr="unscente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1219200"/>
            <a:ext cx="3657600" cy="2743200"/>
          </a:xfrm>
          <a:prstGeom prst="rect">
            <a:avLst/>
          </a:prstGeom>
        </p:spPr>
      </p:pic>
      <p:pic>
        <p:nvPicPr>
          <p:cNvPr id="5" name="Content Placeholder 4" descr="fx.png"/>
          <p:cNvPicPr>
            <a:picLocks noGrp="1" noChangeAspect="1"/>
          </p:cNvPicPr>
          <p:nvPr>
            <p:ph idx="1"/>
          </p:nvPr>
        </p:nvPicPr>
        <p:blipFill>
          <a:blip r:embed="rId6" cstate="print"/>
          <a:stretch>
            <a:fillRect/>
          </a:stretch>
        </p:blipFill>
        <p:spPr>
          <a:xfrm>
            <a:off x="4572000" y="1211263"/>
            <a:ext cx="3657600" cy="2743200"/>
          </a:xfrm>
        </p:spPr>
      </p:pic>
      <p:sp>
        <p:nvSpPr>
          <p:cNvPr id="11" name="Curved Right Arrow 10"/>
          <p:cNvSpPr/>
          <p:nvPr/>
        </p:nvSpPr>
        <p:spPr bwMode="auto">
          <a:xfrm rot="16200000" flipH="1" flipV="1">
            <a:off x="4357687" y="1452562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Curved Right Arrow 9"/>
          <p:cNvSpPr/>
          <p:nvPr/>
        </p:nvSpPr>
        <p:spPr bwMode="auto">
          <a:xfrm flipH="1" flipV="1">
            <a:off x="8153400" y="3124200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391274" y="6248400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781800" y="6248400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019800" y="6248400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7" name="Straight Connector 16"/>
          <p:cNvCxnSpPr>
            <a:stCxn id="15" idx="0"/>
          </p:cNvCxnSpPr>
          <p:nvPr/>
        </p:nvCxnSpPr>
        <p:spPr bwMode="auto">
          <a:xfrm flipV="1">
            <a:off x="6096000" y="327660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 flipV="1">
            <a:off x="6858000" y="2133600"/>
            <a:ext cx="9525" cy="411956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 flipV="1">
            <a:off x="6462713" y="3090863"/>
            <a:ext cx="9524" cy="315277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/>
          <p:cNvSpPr/>
          <p:nvPr/>
        </p:nvSpPr>
        <p:spPr bwMode="auto">
          <a:xfrm>
            <a:off x="4976663" y="3009881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4971861" y="2042992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976704" y="3200401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5043488" y="3276600"/>
            <a:ext cx="1057275" cy="952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5053013" y="3090863"/>
            <a:ext cx="1404937" cy="952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5048250" y="2124075"/>
            <a:ext cx="1795463" cy="476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5538" name="Object 5"/>
          <p:cNvGraphicFramePr>
            <a:graphicFrameLocks noChangeAspect="1"/>
          </p:cNvGraphicFramePr>
          <p:nvPr/>
        </p:nvGraphicFramePr>
        <p:xfrm>
          <a:off x="7073900" y="2239963"/>
          <a:ext cx="1903413" cy="531812"/>
        </p:xfrm>
        <a:graphic>
          <a:graphicData uri="http://schemas.openxmlformats.org/presentationml/2006/ole">
            <p:oleObj spid="_x0000_s66562" name="Equation" r:id="rId7" imgW="86328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AE019D-2A22-49E0-8E4F-D4615EEB850C}" type="slidenum">
              <a:rPr lang="en-US"/>
              <a:pPr/>
              <a:t>6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UKF Sigma-Point Estimate (2)</a:t>
            </a:r>
          </a:p>
        </p:txBody>
      </p:sp>
      <p:pic>
        <p:nvPicPr>
          <p:cNvPr id="29700" name="Picture 3" descr="ekf-lin3-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1317625"/>
            <a:ext cx="17907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4" descr="ukf-lin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5F6A51-A0D2-4079-9B23-9B3D1F650362}" type="slidenum">
              <a:rPr lang="en-US"/>
              <a:pPr/>
              <a:t>7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UKF Sigma-Point Estimate (3)</a:t>
            </a:r>
          </a:p>
        </p:txBody>
      </p:sp>
      <p:pic>
        <p:nvPicPr>
          <p:cNvPr id="30724" name="Picture 3" descr="ekf-lin4-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" y="1339850"/>
            <a:ext cx="1781175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4" descr="ukf-lin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5F6A51-A0D2-4079-9B23-9B3D1F650362}" type="slidenum">
              <a:rPr lang="en-US"/>
              <a:pPr/>
              <a:t>8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UKF Sigma-Point Estimate (4)</a:t>
            </a:r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" y="1227288"/>
            <a:ext cx="7743825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Unscented Transform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for an n-dimensional Gaussian with mean </a:t>
            </a:r>
            <a:r>
              <a:rPr lang="el-GR" sz="2800" dirty="0" smtClean="0">
                <a:latin typeface="Times New Roman"/>
                <a:cs typeface="Times New Roman"/>
              </a:rPr>
              <a:t>μ</a:t>
            </a:r>
            <a:r>
              <a:rPr lang="en-US" sz="2800" dirty="0" smtClean="0"/>
              <a:t> and covariance </a:t>
            </a:r>
            <a:r>
              <a:rPr lang="el-GR" sz="2800" dirty="0" smtClean="0">
                <a:latin typeface="Times New Roman"/>
                <a:cs typeface="Times New Roman"/>
              </a:rPr>
              <a:t>Σ</a:t>
            </a:r>
            <a:r>
              <a:rPr lang="en-US" sz="2800" dirty="0" smtClean="0"/>
              <a:t> , the unscented transform uses 2n+1 sigma points (and associated weights)</a:t>
            </a:r>
            <a:endParaRPr lang="en-US" sz="2800" dirty="0"/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C86CCA-2E55-4D31-BDAD-05F88DAE588E}" type="slidenum">
              <a:rPr lang="en-US"/>
              <a:pPr/>
              <a:t>9</a:t>
            </a:fld>
            <a:endParaRPr lang="en-US"/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565360" y="3906838"/>
          <a:ext cx="8397875" cy="1579562"/>
        </p:xfrm>
        <a:graphic>
          <a:graphicData uri="http://schemas.openxmlformats.org/presentationml/2006/ole">
            <p:oleObj spid="_x0000_s6146" name="Equation" r:id="rId3" imgW="4457520" imgH="838080" progId="Equation.3">
              <p:embed/>
            </p:oleObj>
          </a:graphicData>
        </a:graphic>
      </p:graphicFrame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1154322" y="3441700"/>
            <a:ext cx="5716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 sz="2000"/>
              <a:t>Sigma points                               Weights 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582494" y="5669442"/>
          <a:ext cx="2082800" cy="430212"/>
        </p:xfrm>
        <a:graphic>
          <a:graphicData uri="http://schemas.openxmlformats.org/presentationml/2006/ole">
            <p:oleObj spid="_x0000_s6149" name="Equation" r:id="rId4" imgW="11048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7-kalman">
  <a:themeElements>
    <a:clrScheme name="">
      <a:dk1>
        <a:srgbClr val="000000"/>
      </a:dk1>
      <a:lt1>
        <a:srgbClr val="FFFFFF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FFFFF"/>
      </a:accent3>
      <a:accent4>
        <a:srgbClr val="000000"/>
      </a:accent4>
      <a:accent5>
        <a:srgbClr val="FFFFFF"/>
      </a:accent5>
      <a:accent6>
        <a:srgbClr val="C8C8C8"/>
      </a:accent6>
      <a:hlink>
        <a:srgbClr val="CC3300"/>
      </a:hlink>
      <a:folHlink>
        <a:srgbClr val="0033CC"/>
      </a:folHlink>
    </a:clrScheme>
    <a:fontScheme name="07-kalma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7-kalman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7-kalman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07-kalman</Template>
  <TotalTime>414</TotalTime>
  <Words>357</Words>
  <Application>Microsoft Office PowerPoint</Application>
  <PresentationFormat>On-screen Show (4:3)</PresentationFormat>
  <Paragraphs>109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07-kalman</vt:lpstr>
      <vt:lpstr>Equation</vt:lpstr>
      <vt:lpstr>Unscented Kalman Filter</vt:lpstr>
      <vt:lpstr>Linearization via Unscented Transform</vt:lpstr>
      <vt:lpstr>Unscented Transform</vt:lpstr>
      <vt:lpstr>Unscented Transform</vt:lpstr>
      <vt:lpstr>Unscented Transform</vt:lpstr>
      <vt:lpstr>UKF Sigma-Point Estimate (2)</vt:lpstr>
      <vt:lpstr>UKF Sigma-Point Estimate (3)</vt:lpstr>
      <vt:lpstr>UKF Sigma-Point Estimate (4)</vt:lpstr>
      <vt:lpstr>Unscented Transform</vt:lpstr>
      <vt:lpstr>Unscented Transform</vt:lpstr>
      <vt:lpstr>Unscented Transform</vt:lpstr>
      <vt:lpstr>Slide 12</vt:lpstr>
      <vt:lpstr>Slide 13</vt:lpstr>
      <vt:lpstr>UKF Prediction Step</vt:lpstr>
      <vt:lpstr>UKF Observation Prediction Step</vt:lpstr>
      <vt:lpstr>UKF Correction Step</vt:lpstr>
      <vt:lpstr>Estimation Sequence</vt:lpstr>
      <vt:lpstr>Estimation Sequence</vt:lpstr>
      <vt:lpstr>Prediction Quality</vt:lpstr>
      <vt:lpstr>UKF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Mobile Robotics</dc:title>
  <dc:creator>burton</dc:creator>
  <cp:lastModifiedBy>burton</cp:lastModifiedBy>
  <cp:revision>66</cp:revision>
  <dcterms:created xsi:type="dcterms:W3CDTF">2005-01-19T23:33:42Z</dcterms:created>
  <dcterms:modified xsi:type="dcterms:W3CDTF">2012-03-09T02:53:36Z</dcterms:modified>
</cp:coreProperties>
</file>